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69" r:id="rId5"/>
    <p:sldId id="273" r:id="rId6"/>
    <p:sldId id="268" r:id="rId7"/>
    <p:sldId id="270" r:id="rId8"/>
    <p:sldId id="260" r:id="rId9"/>
    <p:sldId id="27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B16042-4168-A074-1EF9-D814ADEBE9B0}" v="10" dt="2025-01-22T22:46:11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04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5F550-B0F9-4EB7-99F8-0BB62C75A74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5E89-B532-48F7-994F-85CEFDB9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47D8-044E-4DBF-A03E-90CC95EFC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4F19C-23EC-432D-B451-50E907E80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0C7AE-1B41-4C45-B5C9-DA34388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980F-8B10-43B3-AC4B-D6EFE80AB0BA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423CE-6972-485A-B4DF-29DF4CC5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www.saskkofc.foundation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0424-6925-4D9D-8C41-7822725E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79F-5185-4783-95E4-F9832F27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B534-F5D7-4A4F-A74B-46A893B4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80A46-D983-42E8-B48B-186EC4EA3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65193-729C-41E5-967F-8AD8E323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05E7-A959-46B7-84E4-BCB79679E036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012BE-3F20-4C79-AA1F-9AA0F672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www.saskkofc.foundation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44CB3-03A2-43ED-83C0-FDCC4C8C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79F-5185-4783-95E4-F9832F27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27C8F-9A95-4664-8A5A-23EC28E11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765ED-587D-4A82-8153-D75602562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17F6A-9709-4C5A-A88E-5F137B06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33D4-F7B3-46FE-82DE-FAFE3523EAE8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28E6E-42A0-4AD9-BD4A-89B50BBC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www.saskkofc.foundation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0B59A-648F-4946-B861-074B2972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79F-5185-4783-95E4-F9832F27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E8C9-BD35-44AB-9724-D7B22D4D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D968-5812-47F9-BF36-0F3561455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DE05F-2309-473E-84C0-0BE42B5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8C9B-0E24-4FFD-85F0-2F9D64A08DA9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5C547-6001-4846-9277-D32216FC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www.saskkofc.foundation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36189-D79E-4365-86DA-5505A8CE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79F-5185-4783-95E4-F9832F27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B227-1421-45AD-B80A-21B69CBB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7F33B-F744-4076-8A53-B9A45871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E7C80-D7F8-4425-8855-9BF36E25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DD3D-528E-41A7-A154-91899CB16267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AA7A1-1387-4D12-9B6F-004CA184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www.saskkofc.foundation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217D2-9C1A-4F18-AE85-6296D5E0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79F-5185-4783-95E4-F9832F27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9FECA-2B31-411C-B8AF-45D97979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8BA11-3406-40B1-86B7-41FA2970F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48B13-DE0F-426B-8DB0-75C84C8BB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51E00-5E9C-4D45-BF55-E76BDF5D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D3-5C0A-46D6-9AB9-17D3D588D4F8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05188-30DB-4087-8D8B-A0F6D274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www.saskkofc.foundation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876D4-33D1-4EB3-AFC3-E6CB88A5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79F-5185-4783-95E4-F9832F27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D728-6452-43B8-8B6A-58249088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238A2-75AC-4C1B-B910-49973FE7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C7570-E6FB-4D04-8375-BFA66045D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BFE3C-C9C9-4282-B7FF-2583ED6C3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A1CAE-5137-498D-9365-A723205BD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4B21B-E3E1-4F2E-8844-C5439958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F75E-3EF5-423A-AB5D-65BAF3DDADC0}" type="datetime1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2C2EA-6F60-4399-8E30-551D103D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www.saskkofc.foundation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C13FF-35D2-4DB0-8DA9-ED2251BE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79F-5185-4783-95E4-F9832F27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21B7-278D-44CE-B0DC-4C1D217D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54E5A-7D26-49A4-A7A4-C4916C24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D2C6-55BB-4B2F-9388-53E45371ED60}" type="datetime1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63352-4DD0-4E5D-B3E4-0E838E77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www.saskkofc.foundation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E5BBE-4985-4331-A703-5249F182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79F-5185-4783-95E4-F9832F27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63BE76-A577-4463-AD8E-A8A4C5D3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986-83D2-4A9F-AA72-F8A3C3586FB0}" type="datetime1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D0E02-14D8-4D1C-AD1E-0429A750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www.saskkofc.foundation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B0C93-83D5-4801-AB39-BA51A1A7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79F-5185-4783-95E4-F9832F27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CBF2-ABF1-4B51-833E-B11DDDDA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478E3-3FBB-4C09-8117-0B556A6C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57ED4-5149-4F6F-8902-BE07FF081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0CD88-A24B-4B5F-902E-CDDCAD5E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35D9-70B2-47FE-B0F0-15A72A7098AE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86923-EBD4-4DF8-83AC-861D93E9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www.saskkofc.foundation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8C190-8989-4D06-A3F5-F2502CAB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79F-5185-4783-95E4-F9832F27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4CC3-4824-4FAD-9E6C-2EE706A2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FCCDE-5E08-43BF-86ED-919995271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5B275-7D22-414E-A9DF-BFE73B020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0A91D-F3A5-4F82-9BEF-78DC07D82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7A25-FA09-4B7C-B663-63A7CCC156E2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59D82-C795-4880-A337-ECD074A1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www.saskkofc.foundation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01F5F-E40E-4BED-B589-8A6A4756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79F-5185-4783-95E4-F9832F27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3F490-35D0-4FAD-953B-C52E96A2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1DEB2-574B-401A-831C-25CFCA1D2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82299-E80B-43DC-9379-231E7DF84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E694-6287-46EC-8749-462C426433B9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015EF-A015-44BE-9870-F05EE4859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www.saskkofc.foundation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17E71-41B3-477F-93D1-F526445EB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F79F-5185-4783-95E4-F9832F27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donations@saskkofc.foundation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5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B44F99-2ADA-497E-BF71-8C5D14C2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Sask K of C Charitable Foundation</a:t>
            </a:r>
            <a:br>
              <a:rPr lang="en-CA" b="1" dirty="0"/>
            </a:br>
            <a:r>
              <a:rPr lang="en-CA" b="1" dirty="0"/>
              <a:t>Vocations Endowment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427C1-9130-4AAE-9040-67A545B24062}"/>
              </a:ext>
            </a:extLst>
          </p:cNvPr>
          <p:cNvSpPr txBox="1"/>
          <p:nvPr/>
        </p:nvSpPr>
        <p:spPr>
          <a:xfrm>
            <a:off x="728134" y="1690688"/>
            <a:ext cx="10744199" cy="569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400" b="1" kern="1400" cap="all" dirty="0">
                <a:ln>
                  <a:noFill/>
                </a:ln>
                <a:solidFill>
                  <a:srgbClr val="D16349"/>
                </a:solidFill>
                <a:effectLst/>
                <a:latin typeface="Georgia" panose="02040502050405020303" pitchFamily="18" charset="0"/>
              </a:rPr>
              <a:t>IN Partnership with</a:t>
            </a:r>
          </a:p>
          <a:p>
            <a:pPr marL="228600" marR="9525" indent="-228600" algn="ctr">
              <a:spcBef>
                <a:spcPts val="400"/>
              </a:spcBef>
              <a:spcAft>
                <a:spcPts val="0"/>
              </a:spcAft>
            </a:pPr>
            <a:r>
              <a:rPr lang="en-CA" sz="4400" dirty="0">
                <a:latin typeface="+mj-lt"/>
                <a:ea typeface="+mj-ea"/>
                <a:cs typeface="+mj-cs"/>
              </a:rPr>
              <a:t>Archdiocese of Regina</a:t>
            </a:r>
          </a:p>
          <a:p>
            <a:pPr marL="228600" marR="9525" indent="-228600" algn="ctr">
              <a:spcBef>
                <a:spcPts val="400"/>
              </a:spcBef>
              <a:spcAft>
                <a:spcPts val="0"/>
              </a:spcAft>
            </a:pPr>
            <a:r>
              <a:rPr lang="en-CA" sz="4400" dirty="0">
                <a:latin typeface="+mj-lt"/>
                <a:ea typeface="+mj-ea"/>
                <a:cs typeface="+mj-cs"/>
              </a:rPr>
              <a:t>Archdiocese of Keewatin La Pas</a:t>
            </a:r>
          </a:p>
          <a:p>
            <a:pPr marL="228600" marR="9525" indent="-228600" algn="ctr">
              <a:spcBef>
                <a:spcPts val="400"/>
              </a:spcBef>
              <a:spcAft>
                <a:spcPts val="0"/>
              </a:spcAft>
            </a:pPr>
            <a:r>
              <a:rPr lang="en-CA" sz="4400" dirty="0">
                <a:latin typeface="+mj-lt"/>
                <a:ea typeface="+mj-ea"/>
                <a:cs typeface="+mj-cs"/>
              </a:rPr>
              <a:t>Diocese of Saskatoon</a:t>
            </a:r>
          </a:p>
          <a:p>
            <a:pPr marL="228600" marR="0" indent="-228600" algn="ctr">
              <a:spcBef>
                <a:spcPts val="400"/>
              </a:spcBef>
              <a:spcAft>
                <a:spcPts val="0"/>
              </a:spcAft>
            </a:pPr>
            <a:r>
              <a:rPr lang="en-CA" sz="4400" dirty="0">
                <a:latin typeface="+mj-lt"/>
                <a:ea typeface="+mj-ea"/>
                <a:cs typeface="+mj-cs"/>
              </a:rPr>
              <a:t>Diocese of Prince Albert</a:t>
            </a:r>
          </a:p>
          <a:p>
            <a:pPr marL="228600" marR="0" indent="-228600" algn="ctr">
              <a:spcBef>
                <a:spcPts val="400"/>
              </a:spcBef>
              <a:spcAft>
                <a:spcPts val="0"/>
              </a:spcAft>
            </a:pPr>
            <a:r>
              <a:rPr lang="en-CA" sz="4400" dirty="0">
                <a:latin typeface="+mj-lt"/>
                <a:ea typeface="+mj-ea"/>
                <a:cs typeface="+mj-cs"/>
              </a:rPr>
              <a:t>Eparchy of Saskatoon</a:t>
            </a:r>
          </a:p>
          <a:p>
            <a:pPr marL="228600" marR="0" indent="-228600" algn="ctr">
              <a:spcBef>
                <a:spcPts val="400"/>
              </a:spcBef>
              <a:spcAft>
                <a:spcPts val="0"/>
              </a:spcAft>
            </a:pPr>
            <a:r>
              <a:rPr lang="en-CA" sz="4400" dirty="0">
                <a:latin typeface="+mj-lt"/>
                <a:ea typeface="+mj-ea"/>
                <a:cs typeface="+mj-cs"/>
              </a:rPr>
              <a:t>St. Peters’ Abbey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4400" b="1" dirty="0"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045FD6-FECF-4C20-A892-38B4CF724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20" y="2290713"/>
            <a:ext cx="527398" cy="633339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52B06E2-EA4B-44FA-9324-16CC2899E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05" y="3016251"/>
            <a:ext cx="615465" cy="56866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93408F1-E17E-4C54-BBE2-57E87D8AC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05" y="3781057"/>
            <a:ext cx="588693" cy="57417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A411D5C4-1A21-48FB-8D6E-F3CCB15C5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862" y="4537266"/>
            <a:ext cx="566578" cy="555247"/>
          </a:xfrm>
          <a:prstGeom prst="rect">
            <a:avLst/>
          </a:prstGeom>
        </p:spPr>
      </p:pic>
      <p:pic>
        <p:nvPicPr>
          <p:cNvPr id="16" name="Picture 15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F1C11AA2-ABED-4F64-AB3E-65326BB13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51" y="5208563"/>
            <a:ext cx="555247" cy="555247"/>
          </a:xfrm>
          <a:prstGeom prst="rect">
            <a:avLst/>
          </a:prstGeom>
        </p:spPr>
      </p:pic>
      <p:pic>
        <p:nvPicPr>
          <p:cNvPr id="17" name="Picture 16" descr="St. Peter's Abbey Logo">
            <a:extLst>
              <a:ext uri="{FF2B5EF4-FFF2-40B4-BE49-F238E27FC236}">
                <a16:creationId xmlns:a16="http://schemas.microsoft.com/office/drawing/2014/main" id="{C94E6461-1900-4FF5-8B44-1FB6DD5FA6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967" b="-7570"/>
          <a:stretch/>
        </p:blipFill>
        <p:spPr bwMode="auto">
          <a:xfrm>
            <a:off x="3441398" y="6043516"/>
            <a:ext cx="411913" cy="449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C178CC6D-AB07-BA72-6813-35FCF50CAF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040" y="355601"/>
            <a:ext cx="1207824" cy="933753"/>
          </a:xfrm>
          <a:prstGeom prst="rect">
            <a:avLst/>
          </a:prstGeom>
        </p:spPr>
      </p:pic>
      <p:pic>
        <p:nvPicPr>
          <p:cNvPr id="6" name="Picture 5" descr="A logo with a star and anchor&#10;&#10;AI-generated content may be incorrect.">
            <a:extLst>
              <a:ext uri="{FF2B5EF4-FFF2-40B4-BE49-F238E27FC236}">
                <a16:creationId xmlns:a16="http://schemas.microsoft.com/office/drawing/2014/main" id="{8F731959-938D-DF06-A013-A580B26D11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6980" y="210456"/>
            <a:ext cx="1332896" cy="12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9123" y="4289148"/>
            <a:ext cx="84543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i="1" dirty="0">
                <a:latin typeface="Times New Roman"/>
                <a:cs typeface="Times New Roman"/>
              </a:rPr>
              <a:t>(L to R)</a:t>
            </a:r>
            <a:r>
              <a:rPr lang="en-CA" sz="2400" dirty="0">
                <a:latin typeface="Times New Roman"/>
                <a:cs typeface="Times New Roman"/>
              </a:rPr>
              <a:t> Bishop Michael </a:t>
            </a:r>
            <a:r>
              <a:rPr lang="en-CA" sz="2400" dirty="0" err="1">
                <a:latin typeface="Times New Roman"/>
                <a:cs typeface="Times New Roman"/>
              </a:rPr>
              <a:t>Smolinski</a:t>
            </a:r>
            <a:r>
              <a:rPr lang="en-CA" sz="2400" dirty="0">
                <a:latin typeface="Times New Roman"/>
                <a:cs typeface="Times New Roman"/>
              </a:rPr>
              <a:t>;  Bishop Mark </a:t>
            </a:r>
            <a:r>
              <a:rPr lang="en-CA" sz="2400" dirty="0" err="1">
                <a:latin typeface="Times New Roman"/>
                <a:cs typeface="Times New Roman"/>
              </a:rPr>
              <a:t>Hagemoen</a:t>
            </a:r>
            <a:r>
              <a:rPr lang="en-CA" sz="2400" dirty="0">
                <a:latin typeface="Times New Roman"/>
                <a:cs typeface="Times New Roman"/>
              </a:rPr>
              <a:t>; Archbishop-Elect </a:t>
            </a:r>
            <a:r>
              <a:rPr lang="en-CA" sz="2400" dirty="0" err="1">
                <a:latin typeface="Times New Roman"/>
                <a:cs typeface="Times New Roman"/>
              </a:rPr>
              <a:t>Susai</a:t>
            </a:r>
            <a:r>
              <a:rPr lang="en-CA" sz="2400" dirty="0">
                <a:latin typeface="Times New Roman"/>
                <a:cs typeface="Times New Roman"/>
              </a:rPr>
              <a:t> </a:t>
            </a:r>
            <a:r>
              <a:rPr lang="en-CA" sz="2400" dirty="0" err="1">
                <a:latin typeface="Times New Roman"/>
                <a:cs typeface="Times New Roman"/>
              </a:rPr>
              <a:t>Jesu</a:t>
            </a:r>
            <a:r>
              <a:rPr lang="en-CA" sz="2400" dirty="0">
                <a:latin typeface="Times New Roman"/>
                <a:cs typeface="Times New Roman"/>
              </a:rPr>
              <a:t>; Bishop Stephen Hero; State Deputy </a:t>
            </a:r>
            <a:r>
              <a:rPr lang="en-CA" sz="2400" dirty="0" err="1">
                <a:latin typeface="Times New Roman"/>
                <a:cs typeface="Times New Roman"/>
              </a:rPr>
              <a:t>Marte</a:t>
            </a:r>
            <a:r>
              <a:rPr lang="en-CA" sz="2400" dirty="0">
                <a:latin typeface="Times New Roman"/>
                <a:cs typeface="Times New Roman"/>
              </a:rPr>
              <a:t> </a:t>
            </a:r>
            <a:r>
              <a:rPr lang="en-CA" sz="2400" dirty="0" err="1">
                <a:latin typeface="Times New Roman"/>
                <a:cs typeface="Times New Roman"/>
              </a:rPr>
              <a:t>Clemont</a:t>
            </a:r>
            <a:r>
              <a:rPr lang="en-CA" sz="2400" dirty="0">
                <a:latin typeface="Times New Roman"/>
                <a:cs typeface="Times New Roman"/>
              </a:rPr>
              <a:t> </a:t>
            </a:r>
            <a:r>
              <a:rPr lang="en-CA" sz="2400" dirty="0" err="1">
                <a:latin typeface="Times New Roman"/>
                <a:cs typeface="Times New Roman"/>
              </a:rPr>
              <a:t>Nogot</a:t>
            </a:r>
            <a:r>
              <a:rPr lang="en-CA" sz="2400" dirty="0">
                <a:latin typeface="Times New Roman"/>
                <a:cs typeface="Times New Roman"/>
              </a:rPr>
              <a:t>; Archbishop Donald Bolen; and </a:t>
            </a:r>
            <a:r>
              <a:rPr lang="en-US" sz="2400" dirty="0" err="1">
                <a:latin typeface="Times New Roman"/>
                <a:cs typeface="Times New Roman"/>
              </a:rPr>
              <a:t>Sask</a:t>
            </a:r>
            <a:r>
              <a:rPr lang="en-US" sz="2400" dirty="0">
                <a:latin typeface="Times New Roman"/>
                <a:cs typeface="Times New Roman"/>
              </a:rPr>
              <a:t> K of C Charitable Foundation President Harvey </a:t>
            </a:r>
            <a:r>
              <a:rPr lang="en-US" sz="2400" dirty="0" err="1">
                <a:latin typeface="Times New Roman"/>
                <a:cs typeface="Times New Roman"/>
              </a:rPr>
              <a:t>Granatier</a:t>
            </a:r>
            <a:endParaRPr lang="en-CA" sz="2400" dirty="0">
              <a:latin typeface="Times New Roman"/>
              <a:cs typeface="Times New Roman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2B9145-F515-4C1B-86BB-28437B46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www.saskkofc.foundation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4" y="172463"/>
            <a:ext cx="102489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5CC4ED-7BFA-4B9B-8967-995543EA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Vocations </a:t>
            </a:r>
            <a:r>
              <a:rPr lang="en-CA" b="1"/>
              <a:t>Endowment History</a:t>
            </a:r>
            <a:endParaRPr lang="en-C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2876-B54D-49FF-93DB-C419C63BE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CA" dirty="0"/>
              <a:t>The K of C Vocation Endowment provides equal disbursements annually to each Saskatchewan Seminarian</a:t>
            </a:r>
          </a:p>
          <a:p>
            <a:pPr lvl="0"/>
            <a:endParaRPr lang="en-CA" sz="1400" dirty="0"/>
          </a:p>
          <a:p>
            <a:pPr lvl="0"/>
            <a:r>
              <a:rPr lang="en-CA" dirty="0"/>
              <a:t>In 2021 each of the 8 Saskatchewan Seminarians received $4,000.00</a:t>
            </a:r>
          </a:p>
          <a:p>
            <a:pPr lvl="0"/>
            <a:r>
              <a:rPr lang="en-CA" dirty="0"/>
              <a:t>In 2022 each of the 13 Saskatchewan Seminarians received $4,000.00</a:t>
            </a:r>
          </a:p>
          <a:p>
            <a:pPr lvl="0"/>
            <a:r>
              <a:rPr lang="en-CA" dirty="0"/>
              <a:t>In 2023 each of the 10 Saskatchewan Seminarians received $5,170.00</a:t>
            </a:r>
          </a:p>
          <a:p>
            <a:pPr lvl="0"/>
            <a:r>
              <a:rPr lang="en-CA" dirty="0"/>
              <a:t>In 2024 each of the 7 Saskatchewan Seminarians received $8,600.00</a:t>
            </a:r>
          </a:p>
          <a:p>
            <a:pPr lvl="0"/>
            <a:r>
              <a:rPr lang="en-CA" dirty="0">
                <a:ea typeface="Calibri"/>
                <a:cs typeface="Calibri"/>
              </a:rPr>
              <a:t>In 2025 each of the 7 Saskatchewan Seminarians received $9,100.00</a:t>
            </a:r>
          </a:p>
          <a:p>
            <a:pPr lvl="0"/>
            <a:endParaRPr lang="en-CA" sz="1400" dirty="0"/>
          </a:p>
          <a:p>
            <a:pPr lvl="0"/>
            <a:r>
              <a:rPr lang="en-CA" dirty="0"/>
              <a:t>Currently there are 8 Saskatchewan Seminarians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B9145-F515-4C1B-86BB-28437B46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www.saskkofc.foundation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891D3EEC-1FF9-4F43-A9EA-A040A65A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976" y="189937"/>
            <a:ext cx="10515600" cy="1325563"/>
          </a:xfrm>
        </p:spPr>
        <p:txBody>
          <a:bodyPr/>
          <a:lstStyle/>
          <a:p>
            <a:r>
              <a:rPr lang="en-US" dirty="0"/>
              <a:t>        2025-2026 Saskatchewan Seminarians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362CC9C-C9DC-442F-92EB-A3C6393C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www.saskkofc.foundation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02173" y="1712119"/>
            <a:ext cx="7286791" cy="4169664"/>
            <a:chOff x="2102173" y="1712119"/>
            <a:chExt cx="7286791" cy="416966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2173" y="1712119"/>
              <a:ext cx="7286791" cy="416966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8840" y="1985500"/>
              <a:ext cx="2032254" cy="3189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0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1D3EEC-1FF9-4F43-A9EA-A040A65A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937"/>
            <a:ext cx="10515600" cy="1325563"/>
          </a:xfrm>
        </p:spPr>
        <p:txBody>
          <a:bodyPr/>
          <a:lstStyle/>
          <a:p>
            <a:r>
              <a:rPr lang="en-US" dirty="0"/>
              <a:t>         2025-2026 Saskatchewan Seminarians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DAF77D6-22F3-46F0-9942-23B5C49C62B6}"/>
              </a:ext>
            </a:extLst>
          </p:cNvPr>
          <p:cNvSpPr txBox="1">
            <a:spLocks/>
          </p:cNvSpPr>
          <p:nvPr/>
        </p:nvSpPr>
        <p:spPr>
          <a:xfrm>
            <a:off x="4340735" y="1850585"/>
            <a:ext cx="27893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D895FC-B934-4475-A304-2BD623F8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www.saskkofc.foundation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69" y="1849808"/>
            <a:ext cx="8925873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/>
    </mc:Choice>
    <mc:Fallback xmlns="">
      <p:transition spd="slow" advClick="0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891D3EEC-1FF9-4F43-A9EA-A040A65A8711}"/>
              </a:ext>
            </a:extLst>
          </p:cNvPr>
          <p:cNvSpPr txBox="1">
            <a:spLocks/>
          </p:cNvSpPr>
          <p:nvPr/>
        </p:nvSpPr>
        <p:spPr>
          <a:xfrm>
            <a:off x="961406" y="1817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      2025-2026 Saskatchewan Seminarians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362CC9C-C9DC-442F-92EB-A3C6393C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www.saskkofc.foundation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79" y="2068794"/>
            <a:ext cx="9219124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1CFC32-152F-4815-B7D2-09EDD7021599}"/>
              </a:ext>
            </a:extLst>
          </p:cNvPr>
          <p:cNvSpPr txBox="1"/>
          <p:nvPr/>
        </p:nvSpPr>
        <p:spPr>
          <a:xfrm>
            <a:off x="989426" y="259551"/>
            <a:ext cx="10213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Please </a:t>
            </a:r>
            <a:r>
              <a:rPr lang="en-CA" sz="3200" dirty="0"/>
              <a:t>prayerfully</a:t>
            </a:r>
            <a:r>
              <a:rPr lang="en-CA" sz="3600" dirty="0"/>
              <a:t> consider investing in the education and formation of our Saskatchewan seminarians </a:t>
            </a:r>
          </a:p>
        </p:txBody>
      </p:sp>
      <p:pic>
        <p:nvPicPr>
          <p:cNvPr id="14" name="Picture 13" descr="St. Peter's Abbey Logo">
            <a:extLst>
              <a:ext uri="{FF2B5EF4-FFF2-40B4-BE49-F238E27FC236}">
                <a16:creationId xmlns:a16="http://schemas.microsoft.com/office/drawing/2014/main" id="{1144D712-8FEC-4A93-BFCF-D3C1EB7CD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967" b="-7570"/>
          <a:stretch/>
        </p:blipFill>
        <p:spPr bwMode="auto">
          <a:xfrm>
            <a:off x="10168996" y="4248161"/>
            <a:ext cx="823825" cy="898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B4F092-56AF-49C8-8445-B5B38AFF8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94571"/>
              </p:ext>
            </p:extLst>
          </p:nvPr>
        </p:nvGraphicFramePr>
        <p:xfrm>
          <a:off x="2685142" y="1463523"/>
          <a:ext cx="6634654" cy="5277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4654">
                  <a:extLst>
                    <a:ext uri="{9D8B030D-6E8A-4147-A177-3AD203B41FA5}">
                      <a16:colId xmlns:a16="http://schemas.microsoft.com/office/drawing/2014/main" val="1881642320"/>
                    </a:ext>
                  </a:extLst>
                </a:gridCol>
              </a:tblGrid>
              <a:tr h="48867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  <a:effectLst/>
                        </a:rPr>
                        <a:t>EFT – </a:t>
                      </a:r>
                      <a:r>
                        <a:rPr lang="en-CA" sz="2800" dirty="0" err="1">
                          <a:solidFill>
                            <a:schemeClr val="tx1"/>
                          </a:solidFill>
                          <a:effectLst/>
                        </a:rPr>
                        <a:t>eTransfers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494294"/>
                  </a:ext>
                </a:extLst>
              </a:tr>
              <a:tr h="358361">
                <a:tc>
                  <a:txBody>
                    <a:bodyPr/>
                    <a:lstStyle/>
                    <a:p>
                      <a:pPr algn="ctr"/>
                      <a:r>
                        <a:rPr lang="en-CA" sz="2000" u="sng" dirty="0">
                          <a:solidFill>
                            <a:srgbClr val="0070C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donations@saskkofc.foundation</a:t>
                      </a:r>
                      <a:endParaRPr lang="en-CA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739663"/>
                  </a:ext>
                </a:extLst>
              </a:tr>
              <a:tr h="423517"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/>
                          </a:solidFill>
                          <a:effectLst/>
                        </a:rPr>
                        <a:t>Security Question:    </a:t>
                      </a: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Knights of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577482"/>
                  </a:ext>
                </a:extLst>
              </a:tr>
              <a:tr h="423517"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/>
                          </a:solidFill>
                          <a:effectLst/>
                        </a:rPr>
                        <a:t>Answer:    </a:t>
                      </a: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Columbus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382678"/>
                  </a:ext>
                </a:extLst>
              </a:tr>
              <a:tr h="423517"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/>
                          </a:solidFill>
                          <a:effectLst/>
                        </a:rPr>
                        <a:t>Message:    </a:t>
                      </a: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Vocations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820063"/>
                  </a:ext>
                </a:extLst>
              </a:tr>
              <a:tr h="358361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828869"/>
                  </a:ext>
                </a:extLst>
              </a:tr>
              <a:tr h="48867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  <a:effectLst/>
                        </a:rPr>
                        <a:t>Credit Card – online 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865712"/>
                  </a:ext>
                </a:extLst>
              </a:tr>
              <a:tr h="358361"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>
                          <a:solidFill>
                            <a:schemeClr val="accent1"/>
                          </a:solidFill>
                          <a:effectLst/>
                        </a:rPr>
                        <a:t>www.saskkofc.foundation</a:t>
                      </a:r>
                      <a:endParaRPr lang="en-CA" sz="2000" baseline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631453"/>
                  </a:ext>
                </a:extLst>
              </a:tr>
              <a:tr h="358361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tx1"/>
                          </a:solidFill>
                          <a:effectLst/>
                        </a:rPr>
                        <a:t>Tab – Donate Now</a:t>
                      </a:r>
                      <a:endParaRPr lang="en-C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383184"/>
                  </a:ext>
                </a:extLst>
              </a:tr>
              <a:tr h="358361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403733"/>
                  </a:ext>
                </a:extLst>
              </a:tr>
              <a:tr h="879613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tx1"/>
                          </a:solidFill>
                          <a:effectLst/>
                        </a:rPr>
                        <a:t>Cheques – payable to</a:t>
                      </a:r>
                      <a:br>
                        <a:rPr lang="en-CA" sz="2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CA" sz="2800" dirty="0">
                          <a:solidFill>
                            <a:schemeClr val="tx1"/>
                          </a:solidFill>
                          <a:effectLst/>
                        </a:rPr>
                        <a:t> “</a:t>
                      </a:r>
                      <a:r>
                        <a:rPr lang="en-CA" sz="2800" dirty="0" err="1">
                          <a:solidFill>
                            <a:schemeClr val="tx1"/>
                          </a:solidFill>
                          <a:effectLst/>
                        </a:rPr>
                        <a:t>Sask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2800" dirty="0" err="1">
                          <a:solidFill>
                            <a:schemeClr val="tx1"/>
                          </a:solidFill>
                          <a:effectLst/>
                        </a:rPr>
                        <a:t>KofC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  <a:effectLst/>
                        </a:rPr>
                        <a:t> Charitable Foundation” </a:t>
                      </a:r>
                      <a:endParaRPr lang="en-CA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862694"/>
                  </a:ext>
                </a:extLst>
              </a:tr>
              <a:tr h="358361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accent1"/>
                          </a:solidFill>
                          <a:effectLst/>
                        </a:rPr>
                        <a:t>Box 61, Moose Jaw, SK. S6H 4N7</a:t>
                      </a:r>
                      <a:endParaRPr lang="en-CA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892819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1FDF4897-FB8A-452B-819D-465E77267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51" y="4117357"/>
            <a:ext cx="1060605" cy="1060605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63BB633-976A-451E-B0DC-8195FCF3D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28" y="2898697"/>
            <a:ext cx="1087429" cy="1060605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3646F0-A3FD-4833-9C88-F8D3F9C21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33" y="1680038"/>
            <a:ext cx="988824" cy="1187453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ED6BD7B8-FFE9-412F-B681-21D8C8CDE2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336" y="2968478"/>
            <a:ext cx="1081147" cy="1059525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81335C44-61C2-4D89-8660-948365AA87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807" y="1680038"/>
            <a:ext cx="1156207" cy="1068282"/>
          </a:xfrm>
          <a:prstGeom prst="rect">
            <a:avLst/>
          </a:prstGeom>
        </p:spPr>
      </p:pic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0D70A77B-56A2-ADB8-A98D-970A5EEDCD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6897" y="5338839"/>
            <a:ext cx="1207824" cy="933753"/>
          </a:xfrm>
          <a:prstGeom prst="rect">
            <a:avLst/>
          </a:prstGeom>
        </p:spPr>
      </p:pic>
      <p:pic>
        <p:nvPicPr>
          <p:cNvPr id="8" name="Picture 7" descr="A logo with a star and anchor&#10;&#10;AI-generated content may be incorrect.">
            <a:extLst>
              <a:ext uri="{FF2B5EF4-FFF2-40B4-BE49-F238E27FC236}">
                <a16:creationId xmlns:a16="http://schemas.microsoft.com/office/drawing/2014/main" id="{5B053F5F-900A-51F9-875B-9F606367A9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6885" y="5181599"/>
            <a:ext cx="1332896" cy="12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DB7B51DCE9246AAAC2B1E974250D6" ma:contentTypeVersion="10" ma:contentTypeDescription="Create a new document." ma:contentTypeScope="" ma:versionID="382ae05d328524452eba549c5ae6609f">
  <xsd:schema xmlns:xsd="http://www.w3.org/2001/XMLSchema" xmlns:xs="http://www.w3.org/2001/XMLSchema" xmlns:p="http://schemas.microsoft.com/office/2006/metadata/properties" xmlns:ns2="f74909c3-8bc5-4b35-99eb-ef3c8e4699cc" xmlns:ns3="d468c313-21c9-4033-b4f7-57bba548cced" targetNamespace="http://schemas.microsoft.com/office/2006/metadata/properties" ma:root="true" ma:fieldsID="ec2d3f9492be10135bc532dac8e2ee97" ns2:_="" ns3:_="">
    <xsd:import namespace="f74909c3-8bc5-4b35-99eb-ef3c8e4699cc"/>
    <xsd:import namespace="d468c313-21c9-4033-b4f7-57bba548cce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909c3-8bc5-4b35-99eb-ef3c8e4699c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6ef595e-73f4-4f24-b498-941e5ee45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8c313-21c9-4033-b4f7-57bba548cce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92f92d0-3012-48d6-b83f-f0df7d8fc456}" ma:internalName="TaxCatchAll" ma:showField="CatchAllData" ma:web="d468c313-21c9-4033-b4f7-57bba548cc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68c313-21c9-4033-b4f7-57bba548cced" xsi:nil="true"/>
    <lcf76f155ced4ddcb4097134ff3c332f xmlns="f74909c3-8bc5-4b35-99eb-ef3c8e4699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0F83EC-6CD9-4FF2-95F1-11CBE595FB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6959F2-FED0-4AB5-878E-74E88B7CF4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909c3-8bc5-4b35-99eb-ef3c8e4699cc"/>
    <ds:schemaRef ds:uri="d468c313-21c9-4033-b4f7-57bba548c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7DF303-0DE2-4D79-A052-2EABD34397F0}">
  <ds:schemaRefs>
    <ds:schemaRef ds:uri="http://schemas.microsoft.com/office/2006/metadata/properties"/>
    <ds:schemaRef ds:uri="http://schemas.microsoft.com/office/infopath/2007/PartnerControls"/>
    <ds:schemaRef ds:uri="d468c313-21c9-4033-b4f7-57bba548cced"/>
    <ds:schemaRef ds:uri="f74909c3-8bc5-4b35-99eb-ef3c8e4699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229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Sask K of C Charitable Foundation Vocations Endowment</vt:lpstr>
      <vt:lpstr>PowerPoint Presentation</vt:lpstr>
      <vt:lpstr>Vocations Endowment History</vt:lpstr>
      <vt:lpstr>        2025-2026 Saskatchewan Seminarians</vt:lpstr>
      <vt:lpstr>         2025-2026 Saskatchewan Seminarians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Sask KofC Vocation Endowment</dc:title>
  <dc:creator>Brian Schatz</dc:creator>
  <cp:lastModifiedBy>Microsoft Office User</cp:lastModifiedBy>
  <cp:revision>63</cp:revision>
  <dcterms:created xsi:type="dcterms:W3CDTF">2019-01-10T17:55:30Z</dcterms:created>
  <dcterms:modified xsi:type="dcterms:W3CDTF">2026-01-22T14:33:02Z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0x0101000F7DB7B51DCE9246AAAC2B1E974250D6</vt:lpwstr>
  </property>
  <property fmtid="{D5CDD505-2E9C-101B-9397-08002B2CF9AE}" pid="3" name="Order">
    <vt:r8>60800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